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68" r:id="rId5"/>
    <p:sldId id="366" r:id="rId6"/>
    <p:sldId id="286" r:id="rId7"/>
    <p:sldId id="369" r:id="rId8"/>
    <p:sldId id="370" r:id="rId9"/>
    <p:sldId id="371" r:id="rId10"/>
    <p:sldId id="367" r:id="rId11"/>
    <p:sldId id="372" r:id="rId12"/>
    <p:sldId id="373" r:id="rId13"/>
    <p:sldId id="374" r:id="rId14"/>
    <p:sldId id="376" r:id="rId15"/>
    <p:sldId id="37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0" autoAdjust="0"/>
    <p:restoredTop sz="86449" autoAdjust="0"/>
  </p:normalViewPr>
  <p:slideViewPr>
    <p:cSldViewPr snapToGrid="0" snapToObjects="1">
      <p:cViewPr varScale="1">
        <p:scale>
          <a:sx n="131" d="100"/>
          <a:sy n="131" d="100"/>
        </p:scale>
        <p:origin x="126" y="222"/>
      </p:cViewPr>
      <p:guideLst/>
    </p:cSldViewPr>
  </p:slideViewPr>
  <p:outlineViewPr>
    <p:cViewPr>
      <p:scale>
        <a:sx n="33" d="100"/>
        <a:sy n="33" d="100"/>
      </p:scale>
      <p:origin x="0" y="-3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4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9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1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7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4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0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Office of Strategic Communication</a:t>
            </a: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A096FDD2-3609-3C49-9ED5-616F9E36D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0AA5F87C-9826-7441-9CF2-6F364BF7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78EF36-A6E8-DB4E-8C3A-B3624ECE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A96F9427-B9C2-6F44-ADD6-28635EDF4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3" name="Picture 22" descr="The University of Iowa">
            <a:extLst>
              <a:ext uri="{FF2B5EF4-FFF2-40B4-BE49-F238E27FC236}">
                <a16:creationId xmlns:a16="http://schemas.microsoft.com/office/drawing/2014/main" id="{529638AC-0ED3-DE46-BC83-28B1D845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178B6A3E-B578-0F40-9695-2E975D12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8" name="Picture 37" descr="The University of Iowa">
            <a:extLst>
              <a:ext uri="{FF2B5EF4-FFF2-40B4-BE49-F238E27FC236}">
                <a16:creationId xmlns:a16="http://schemas.microsoft.com/office/drawing/2014/main" id="{03F28A08-B979-7F4D-A857-AE155CAB0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40242CE7-09BD-8143-AE27-4BF193790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0BB6734F-670C-234F-9B83-4953BF83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58CA1799-4AEA-D247-8458-F8440E40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9AAD4B2F-0082-B749-BE09-2EC20A6C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Office of Strategic Communication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85527-7A8C-3647-9D96-6D076FA7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6D319038-0896-5540-A405-0F93F52C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D664CA64-A0A9-F34D-BDC5-9ABCDE7A5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 dirty="0"/>
              <a:t>Office of Strategic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425DB221-2568-9A44-ABC3-1ED0E0B4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Strategic Communication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2" name="Picture 31" descr="The University of Iowa">
            <a:extLst>
              <a:ext uri="{FF2B5EF4-FFF2-40B4-BE49-F238E27FC236}">
                <a16:creationId xmlns:a16="http://schemas.microsoft.com/office/drawing/2014/main" id="{710BB67D-293B-374F-89FC-5F2EBF9F2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Strategic Communication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3" name="Picture 42" descr="The University of Iowa">
            <a:extLst>
              <a:ext uri="{FF2B5EF4-FFF2-40B4-BE49-F238E27FC236}">
                <a16:creationId xmlns:a16="http://schemas.microsoft.com/office/drawing/2014/main" id="{924E35CA-EA2E-084A-B4D2-736FEA8C0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Strategic Communication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9CE5618D-3613-E04D-A815-ED9A2C5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5C85E8-314E-3E45-BB26-1A95C606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87382191-DF4D-7341-915C-9C10445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1405B1-B61E-0943-909C-EFA16B5E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F53BBB5F-6629-C742-91EE-40B5B8BC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AC09A7-82B4-6B47-A4FB-CA6800EA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Office of Strategic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D4F96-5BFE-3049-B4E0-9CDD4F5C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Office of Strategic Communication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1599"/>
            <a:ext cx="2687038" cy="1276343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Strategic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BCADCB-4DBB-9C43-A696-780C0577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Office of Strategic Communication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7148CCDA-64E4-6A4E-A6A7-D2AB5515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E079D-23CF-2543-B543-90A5EB0D2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4" r:id="rId14"/>
    <p:sldLayoutId id="2147483675" r:id="rId15"/>
    <p:sldLayoutId id="2147483677" r:id="rId16"/>
    <p:sldLayoutId id="2147483676" r:id="rId17"/>
    <p:sldLayoutId id="2147483672" r:id="rId18"/>
    <p:sldLayoutId id="2147483692" r:id="rId19"/>
    <p:sldLayoutId id="2147483669" r:id="rId20"/>
    <p:sldLayoutId id="2147483671" r:id="rId21"/>
    <p:sldLayoutId id="2147483673" r:id="rId22"/>
    <p:sldLayoutId id="2147483679" r:id="rId23"/>
    <p:sldLayoutId id="2147483680" r:id="rId24"/>
    <p:sldLayoutId id="2147483681" r:id="rId25"/>
    <p:sldLayoutId id="2147483654" r:id="rId26"/>
    <p:sldLayoutId id="2147483655" r:id="rId27"/>
    <p:sldLayoutId id="2147483665" r:id="rId28"/>
    <p:sldLayoutId id="2147483664" r:id="rId29"/>
    <p:sldLayoutId id="2147483689" r:id="rId30"/>
    <p:sldLayoutId id="2147483693" r:id="rId31"/>
    <p:sldLayoutId id="2147483691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uiowa.edu/irb-efficiency-initiative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pr-office@uiowa.edu" TargetMode="External"/><Relationship Id="rId2" Type="http://schemas.openxmlformats.org/officeDocument/2006/relationships/hyperlink" Target="https://research.uiowa.edu/irb-efficiency-initiative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4C2882-923D-47A2-8297-E1223CA55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IRB Efficiency </a:t>
            </a:r>
            <a:br>
              <a:rPr lang="en-US" dirty="0"/>
            </a:br>
            <a:r>
              <a:rPr lang="en-US" dirty="0"/>
              <a:t>Initiative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15E4A0D-D8EB-42D2-8EBF-D67E2CC93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Institutional Review Boards (IRB) / Human Subjects Office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E60379-190F-4526-81C4-883FA78B5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274E-3B3D-474C-9966-91A3E337B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5973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are going</a:t>
            </a: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23A5-C33A-414D-AF84-0766EB45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251527" cy="425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7 Improvements</a:t>
            </a:r>
          </a:p>
          <a:p>
            <a:pPr marL="0" indent="0">
              <a:buNone/>
            </a:pPr>
            <a:endParaRPr lang="en-US" dirty="0"/>
          </a:p>
          <a:p>
            <a:pPr marL="2343150" lvl="4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en-US" sz="2400" dirty="0"/>
              <a:t>Review campus policies that intersect with IRB to see how we can optimize review process and address concerns about mission creep (examples include: cash handling, subject reimbursement, IT security review)</a:t>
            </a:r>
          </a:p>
          <a:p>
            <a:pPr marL="2343150" lvl="4" indent="-514350">
              <a:spcAft>
                <a:spcPts val="1200"/>
              </a:spcAft>
              <a:buFont typeface="+mj-lt"/>
              <a:buAutoNum type="arabicPeriod" startAt="6"/>
            </a:pPr>
            <a:r>
              <a:rPr lang="en-US" sz="2400" dirty="0"/>
              <a:t>Review policies to ensure we are implementing all regulatory flexibilities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C133DFDE-4439-4206-8917-42538F22AC9A}"/>
              </a:ext>
            </a:extLst>
          </p:cNvPr>
          <p:cNvSpPr txBox="1">
            <a:spLocks/>
          </p:cNvSpPr>
          <p:nvPr/>
        </p:nvSpPr>
        <p:spPr>
          <a:xfrm>
            <a:off x="762685" y="4545794"/>
            <a:ext cx="183882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Policies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05FD7-D050-419E-AF2D-E8358260A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3" y="2602920"/>
            <a:ext cx="1942874" cy="19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5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0315-E198-9579-9FD1-A3336D89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6A64-8F6B-C554-2C78-25893043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881810"/>
            <a:ext cx="9574696" cy="38728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The new </a:t>
            </a:r>
            <a:r>
              <a:rPr lang="en-US" sz="2000" dirty="0">
                <a:latin typeface="+mn-lt"/>
                <a:hlinkClick r:id="rId2"/>
              </a:rPr>
              <a:t>IRB Efficiency Initiative </a:t>
            </a:r>
            <a:r>
              <a:rPr lang="en-US" sz="2000" dirty="0">
                <a:latin typeface="+mn-lt"/>
              </a:rPr>
              <a:t>website will be regularly updated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to keep the community informed about the latest changes, milestones and progress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Regular email updates will be sent to human subjects researchers during the third week of every month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Live training sessions by HSO will be conducted via Zoom on the fourth Wednesday of each month from 12:00pm to 1:00pm.  Additionally, short video training sessions will be available in ICON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8EED7D-927F-E0C2-C0F9-83EAF03EE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24930" y="-967409"/>
            <a:ext cx="2359907" cy="1758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39EA-4B4F-120D-3788-92D3B5ABF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0967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1B30-06DE-4A30-99E2-8969F50E3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8C60E8-6A35-436E-AD11-496B9CFE5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E3F702-C70E-4429-8C19-6F12B815F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233" y="5019085"/>
            <a:ext cx="5156220" cy="36933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https://research.uiowa.edu/irb-efficiency-initiative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33AD706-C88F-4F83-A9E6-36F5AD5C68A3}"/>
              </a:ext>
            </a:extLst>
          </p:cNvPr>
          <p:cNvSpPr txBox="1">
            <a:spLocks/>
          </p:cNvSpPr>
          <p:nvPr/>
        </p:nvSpPr>
        <p:spPr>
          <a:xfrm>
            <a:off x="1373395" y="5540817"/>
            <a:ext cx="247920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vpr-office@uiowa.edu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22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6222209" cy="89611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A2A8-6757-4132-AF6D-2487D593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8"/>
            <a:ext cx="6391730" cy="286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IRB Efficiency Initiative is focused on streamlining processes for IRB review to be </a:t>
            </a:r>
            <a:r>
              <a:rPr lang="en-US" b="1" dirty="0"/>
              <a:t>competitive with our peer institutions’</a:t>
            </a:r>
            <a:r>
              <a:rPr lang="en-US" dirty="0"/>
              <a:t> average processing times for research applications, while </a:t>
            </a:r>
            <a:r>
              <a:rPr lang="en-US" b="1" dirty="0"/>
              <a:t>maintaining regulatory compliance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D78C1-8EC0-4B24-9E90-C32D19F97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8" r="19294"/>
          <a:stretch/>
        </p:blipFill>
        <p:spPr>
          <a:xfrm>
            <a:off x="7982857" y="733483"/>
            <a:ext cx="4217878" cy="4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descr="UHR Organizational Effectiveness">
            <a:extLst>
              <a:ext uri="{FF2B5EF4-FFF2-40B4-BE49-F238E27FC236}">
                <a16:creationId xmlns:a16="http://schemas.microsoft.com/office/drawing/2014/main" id="{930B97CF-C5F9-C57E-AC42-6CFB3EE82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UHR Organizational Effectiveness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D4A78-3A7E-D3C0-9C24-BC9A20D96938}"/>
              </a:ext>
            </a:extLst>
          </p:cNvPr>
          <p:cNvSpPr/>
          <p:nvPr/>
        </p:nvSpPr>
        <p:spPr>
          <a:xfrm>
            <a:off x="501342" y="2230959"/>
            <a:ext cx="2400300" cy="204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we </a:t>
            </a:r>
            <a:r>
              <a:rPr lang="en-US" sz="3200" u="sng" dirty="0">
                <a:solidFill>
                  <a:schemeClr val="tx1"/>
                </a:solidFill>
              </a:rPr>
              <a:t>started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3C486F-94AA-45DA-9268-69D1DA6F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86" y="4568755"/>
            <a:ext cx="2217656" cy="48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(Quiet phase)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63E77-2B5E-D19F-43AA-A37BFCDF2A83}"/>
              </a:ext>
            </a:extLst>
          </p:cNvPr>
          <p:cNvSpPr/>
          <p:nvPr/>
        </p:nvSpPr>
        <p:spPr>
          <a:xfrm>
            <a:off x="4675416" y="2230959"/>
            <a:ext cx="2400300" cy="204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we </a:t>
            </a:r>
            <a:r>
              <a:rPr lang="en-US" sz="3200" u="sng" dirty="0">
                <a:solidFill>
                  <a:schemeClr val="tx1"/>
                </a:solidFill>
              </a:rPr>
              <a:t>are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20C398-DC19-41F7-BCBB-07FD567C5109}"/>
              </a:ext>
            </a:extLst>
          </p:cNvPr>
          <p:cNvSpPr txBox="1">
            <a:spLocks/>
          </p:cNvSpPr>
          <p:nvPr/>
        </p:nvSpPr>
        <p:spPr>
          <a:xfrm>
            <a:off x="4766738" y="4564744"/>
            <a:ext cx="2217656" cy="48450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(Action phase)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2AD07-994B-16A8-DDAB-51DF2F28E316}"/>
              </a:ext>
            </a:extLst>
          </p:cNvPr>
          <p:cNvSpPr/>
          <p:nvPr/>
        </p:nvSpPr>
        <p:spPr>
          <a:xfrm>
            <a:off x="8803726" y="2269671"/>
            <a:ext cx="2400300" cy="204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we </a:t>
            </a:r>
            <a:r>
              <a:rPr lang="en-US" sz="3200" u="sng" dirty="0">
                <a:solidFill>
                  <a:schemeClr val="tx1"/>
                </a:solidFill>
              </a:rPr>
              <a:t>are going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4D3233-B02F-D04C-0721-4EEDD81A5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1090" y="30478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6F03210-0BAC-85CA-3A00-BCC5D696E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6585" y="30091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02189-EB02-9CCE-7AA2-B94168D7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Efficiency Initiative </a:t>
            </a:r>
          </a:p>
        </p:txBody>
      </p:sp>
    </p:spTree>
    <p:extLst>
      <p:ext uri="{BB962C8B-B14F-4D97-AF65-F5344CB8AC3E}">
        <p14:creationId xmlns:p14="http://schemas.microsoft.com/office/powerpoint/2010/main" val="367151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started </a:t>
            </a:r>
            <a:r>
              <a:rPr lang="en-US" b="0" dirty="0"/>
              <a:t>(Quiet phase)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B8CB3-16A3-4303-9953-E1BF5F25C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88" y="1929246"/>
            <a:ext cx="1650765" cy="1650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D70EB-38B8-4024-A98D-C254E0E2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265" y="1866896"/>
            <a:ext cx="1839700" cy="183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E4014-F254-4C59-9D06-29373A69A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004" y="1822950"/>
            <a:ext cx="1927592" cy="1927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37E17-3BD9-4974-850F-81E24F85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822" y="1588521"/>
            <a:ext cx="2237874" cy="223787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7564BB-DB6A-4236-91C3-51889DF8DD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2500" y="3706596"/>
            <a:ext cx="1838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Benchmarking</a:t>
            </a:r>
            <a:br>
              <a:rPr lang="en-US" sz="2000" b="1" dirty="0"/>
            </a:br>
            <a:r>
              <a:rPr lang="en-US" sz="2000" dirty="0"/>
              <a:t>Peer metrics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F6AA073C-3131-4902-A2AD-21827437E5B4}"/>
              </a:ext>
            </a:extLst>
          </p:cNvPr>
          <p:cNvSpPr txBox="1">
            <a:spLocks/>
          </p:cNvSpPr>
          <p:nvPr/>
        </p:nvSpPr>
        <p:spPr>
          <a:xfrm>
            <a:off x="3496459" y="3725260"/>
            <a:ext cx="2363237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Reviewing Technology</a:t>
            </a:r>
            <a:br>
              <a:rPr lang="en-US" sz="2000" b="1" dirty="0"/>
            </a:br>
            <a:r>
              <a:rPr lang="en-US" sz="2000" b="1" dirty="0"/>
              <a:t>15</a:t>
            </a:r>
            <a:r>
              <a:rPr lang="en-US" sz="2000" dirty="0"/>
              <a:t>-year-old system (HawkIRB)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36D61007-1E27-4DD2-949C-E79E876BFE62}"/>
              </a:ext>
            </a:extLst>
          </p:cNvPr>
          <p:cNvSpPr txBox="1">
            <a:spLocks/>
          </p:cNvSpPr>
          <p:nvPr/>
        </p:nvSpPr>
        <p:spPr>
          <a:xfrm>
            <a:off x="6699584" y="3750542"/>
            <a:ext cx="2218320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Consulting</a:t>
            </a:r>
            <a:br>
              <a:rPr lang="en-US" sz="2000" b="1" dirty="0"/>
            </a:br>
            <a:r>
              <a:rPr lang="en-US" sz="2000" dirty="0"/>
              <a:t>Independent expert in the field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2A136B8E-D79A-48D4-80E0-E9EF2CB9CD99}"/>
              </a:ext>
            </a:extLst>
          </p:cNvPr>
          <p:cNvSpPr txBox="1">
            <a:spLocks/>
          </p:cNvSpPr>
          <p:nvPr/>
        </p:nvSpPr>
        <p:spPr>
          <a:xfrm>
            <a:off x="9476873" y="3790035"/>
            <a:ext cx="221832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Training</a:t>
            </a:r>
            <a:br>
              <a:rPr lang="en-US" sz="2000" b="1" dirty="0"/>
            </a:br>
            <a:r>
              <a:rPr lang="en-US" sz="2000" dirty="0"/>
              <a:t>Graduate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1470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are </a:t>
            </a:r>
            <a:r>
              <a:rPr lang="en-US" b="0" dirty="0"/>
              <a:t>(Action phase)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23A5-C33A-414D-AF84-0766EB45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9454817" cy="425684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Our team is focused on identifying</a:t>
            </a:r>
            <a:r>
              <a:rPr lang="en-US" i="1" dirty="0"/>
              <a:t> meaningful opportunities for change</a:t>
            </a:r>
            <a:r>
              <a:rPr lang="en-US" dirty="0"/>
              <a:t> that could address the following goals:</a:t>
            </a:r>
          </a:p>
          <a:p>
            <a:pPr lvl="2"/>
            <a:r>
              <a:rPr lang="en-US" sz="2400" dirty="0"/>
              <a:t>provide long-range planning for shifts in the research landscape, </a:t>
            </a:r>
          </a:p>
          <a:p>
            <a:pPr lvl="2"/>
            <a:r>
              <a:rPr lang="en-US" sz="2400" dirty="0"/>
              <a:t>increase faculty satisfaction, </a:t>
            </a:r>
          </a:p>
          <a:p>
            <a:pPr lvl="2"/>
            <a:r>
              <a:rPr lang="en-US" sz="2400" dirty="0"/>
              <a:t>increase competitiveness for acquiring research funding, and </a:t>
            </a:r>
          </a:p>
          <a:p>
            <a:pPr lvl="2"/>
            <a:r>
              <a:rPr lang="en-US" sz="2400" dirty="0"/>
              <a:t>assure the highest quality protections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are </a:t>
            </a:r>
            <a:r>
              <a:rPr lang="en-US" b="0" dirty="0"/>
              <a:t>(Action phase)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7564BB-DB6A-4236-91C3-51889DF8DD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6489" y="1988769"/>
            <a:ext cx="374212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Establishing Partnerships</a:t>
            </a:r>
          </a:p>
          <a:p>
            <a:r>
              <a:rPr lang="en-US" sz="2000" dirty="0"/>
              <a:t>Human Resources</a:t>
            </a:r>
          </a:p>
          <a:p>
            <a:r>
              <a:rPr lang="en-US" sz="2000" dirty="0"/>
              <a:t>ITS</a:t>
            </a:r>
          </a:p>
          <a:p>
            <a:r>
              <a:rPr lang="en-US" sz="2000" dirty="0"/>
              <a:t>ICTS</a:t>
            </a:r>
          </a:p>
          <a:p>
            <a:r>
              <a:rPr lang="en-US" sz="2000" dirty="0"/>
              <a:t>Holden Comprehensive Cancer Center</a:t>
            </a:r>
          </a:p>
          <a:p>
            <a:r>
              <a:rPr lang="en-US" sz="2000" dirty="0"/>
              <a:t>Organizational Effectiveness</a:t>
            </a:r>
          </a:p>
          <a:p>
            <a:r>
              <a:rPr lang="en-US" sz="2000" dirty="0"/>
              <a:t>HRPP committees</a:t>
            </a:r>
          </a:p>
          <a:p>
            <a:r>
              <a:rPr lang="en-US" sz="2000" dirty="0"/>
              <a:t>Research Community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F6AA073C-3131-4902-A2AD-21827437E5B4}"/>
              </a:ext>
            </a:extLst>
          </p:cNvPr>
          <p:cNvSpPr txBox="1">
            <a:spLocks/>
          </p:cNvSpPr>
          <p:nvPr/>
        </p:nvSpPr>
        <p:spPr>
          <a:xfrm>
            <a:off x="8447455" y="1988769"/>
            <a:ext cx="2902636" cy="27186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Leveraging Institutional Resources</a:t>
            </a:r>
          </a:p>
          <a:p>
            <a:r>
              <a:rPr lang="en-US" sz="2000" dirty="0"/>
              <a:t>UI Change Management</a:t>
            </a:r>
          </a:p>
          <a:p>
            <a:r>
              <a:rPr lang="en-US" sz="2000" dirty="0"/>
              <a:t>Governance Council charged by VP Scholtz, Provost Kregel, and VP Jamieson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7D80E-E62A-456C-A705-895D88A30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83" y="1808330"/>
            <a:ext cx="1604434" cy="1604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C5200C-5DB2-4B72-965B-53A5D56C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4" y="1495220"/>
            <a:ext cx="2269958" cy="2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2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6222209" cy="89611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we are </a:t>
            </a:r>
            <a:r>
              <a:rPr lang="en-US" b="0" dirty="0"/>
              <a:t>(Action phase)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A2A8-6757-4132-AF6D-2487D593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405" y="2122636"/>
            <a:ext cx="8684173" cy="174224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Continuing efforts to</a:t>
            </a:r>
            <a:r>
              <a:rPr lang="en-US" i="1" dirty="0"/>
              <a:t> </a:t>
            </a:r>
            <a:r>
              <a:rPr lang="en-US" b="1" dirty="0"/>
              <a:t>benchmark</a:t>
            </a:r>
            <a:r>
              <a:rPr lang="en-US" dirty="0"/>
              <a:t> our HRPP processes and organizational structure</a:t>
            </a:r>
            <a:r>
              <a:rPr lang="en-US" i="1" dirty="0"/>
              <a:t> </a:t>
            </a:r>
            <a:r>
              <a:rPr lang="en-US" dirty="0"/>
              <a:t>with other institutions, including:</a:t>
            </a:r>
          </a:p>
          <a:p>
            <a:pPr lvl="1"/>
            <a:r>
              <a:rPr lang="en-US" dirty="0"/>
              <a:t>HSO staffing levels</a:t>
            </a:r>
          </a:p>
          <a:p>
            <a:pPr lvl="1"/>
            <a:r>
              <a:rPr lang="en-US" dirty="0"/>
              <a:t>Systems used by other institutions, and institutional costs for supporting them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6AD4C-AC3B-4240-882A-04836C435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2" y="1778235"/>
            <a:ext cx="1650765" cy="165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E9FFD-A670-42D3-9F5F-007076B9A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4" y="3883695"/>
            <a:ext cx="2232651" cy="223265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78D87C3-FE0F-42E1-8ADF-E0DEA1B9FC82}"/>
              </a:ext>
            </a:extLst>
          </p:cNvPr>
          <p:cNvSpPr txBox="1">
            <a:spLocks/>
          </p:cNvSpPr>
          <p:nvPr/>
        </p:nvSpPr>
        <p:spPr>
          <a:xfrm>
            <a:off x="2956405" y="4698949"/>
            <a:ext cx="8684173" cy="17422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Informing key stakeholders and campus research community via regular </a:t>
            </a:r>
            <a:r>
              <a:rPr lang="en-US" sz="2400" b="1" dirty="0"/>
              <a:t>communications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are going</a:t>
            </a: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23A5-C33A-414D-AF84-0766EB45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251527" cy="42568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 7 Improvements</a:t>
            </a:r>
          </a:p>
          <a:p>
            <a:pPr marL="0" indent="0">
              <a:buNone/>
            </a:pPr>
            <a:endParaRPr lang="en-US" dirty="0"/>
          </a:p>
          <a:p>
            <a:pPr marL="2343150" lvl="4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Add additional IRB members, IRB chairs, and chair designees</a:t>
            </a:r>
          </a:p>
          <a:p>
            <a:pPr marL="2343150" lvl="4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Improve retention and professional development among staff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37A38-2B8A-4EEE-B402-9690965A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1" y="2237961"/>
            <a:ext cx="2382078" cy="2382078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C133DFDE-4439-4206-8917-42538F22AC9A}"/>
              </a:ext>
            </a:extLst>
          </p:cNvPr>
          <p:cNvSpPr txBox="1">
            <a:spLocks/>
          </p:cNvSpPr>
          <p:nvPr/>
        </p:nvSpPr>
        <p:spPr>
          <a:xfrm>
            <a:off x="987974" y="4361128"/>
            <a:ext cx="183882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People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F1B2C5-2919-41A6-9853-BB12CF6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498296"/>
            <a:ext cx="7749508" cy="896116"/>
          </a:xfrm>
        </p:spPr>
        <p:txBody>
          <a:bodyPr>
            <a:normAutofit/>
          </a:bodyPr>
          <a:lstStyle/>
          <a:p>
            <a:r>
              <a:rPr lang="en-US" dirty="0"/>
              <a:t>Where we are going</a:t>
            </a: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FB4AF-73A0-46C6-9050-FDE35B38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Office of the Vice President for Research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23A5-C33A-414D-AF84-0766EB45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251527" cy="425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7 Improvements</a:t>
            </a:r>
          </a:p>
          <a:p>
            <a:pPr marL="0" indent="0">
              <a:buNone/>
            </a:pPr>
            <a:endParaRPr lang="en-US" dirty="0"/>
          </a:p>
          <a:p>
            <a:pPr marL="2343150" lvl="4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dirty="0"/>
              <a:t>Review timing and dependencies with other HRPP committee</a:t>
            </a:r>
            <a:r>
              <a:rPr lang="en-US" sz="800" dirty="0"/>
              <a:t> </a:t>
            </a:r>
            <a:r>
              <a:rPr lang="en-US" sz="2400" dirty="0"/>
              <a:t> reviews to reduce time to study release </a:t>
            </a:r>
          </a:p>
          <a:p>
            <a:pPr marL="2343150" lvl="4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dirty="0"/>
              <a:t>Set an IRB meeting date for new project reviews. This will enable study team members, administrators, and non-IRB committees to have a target date for finalizing all ancillary requirements.</a:t>
            </a:r>
          </a:p>
          <a:p>
            <a:pPr marL="2343150" lvl="4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dirty="0"/>
              <a:t>Explore Hawk IRB optimization options</a:t>
            </a:r>
            <a:endParaRPr lang="en-US" dirty="0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C133DFDE-4439-4206-8917-42538F22AC9A}"/>
              </a:ext>
            </a:extLst>
          </p:cNvPr>
          <p:cNvSpPr txBox="1">
            <a:spLocks/>
          </p:cNvSpPr>
          <p:nvPr/>
        </p:nvSpPr>
        <p:spPr>
          <a:xfrm>
            <a:off x="550653" y="4545794"/>
            <a:ext cx="183882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Procedures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F23CD-403F-42EB-AF90-391FE598E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5" y="2570356"/>
            <a:ext cx="2160104" cy="21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FFD54-27B0-415C-8654-D843242BD071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562</Words>
  <Application>Microsoft Office PowerPoint</Application>
  <PresentationFormat>Widescreen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Roboto Black</vt:lpstr>
      <vt:lpstr>Office Theme</vt:lpstr>
      <vt:lpstr>IRB Efficiency  Initiative</vt:lpstr>
      <vt:lpstr>Overview</vt:lpstr>
      <vt:lpstr>IRB Efficiency Initiative </vt:lpstr>
      <vt:lpstr>Where we started (Quiet phase)</vt:lpstr>
      <vt:lpstr>Where we are (Action phase)</vt:lpstr>
      <vt:lpstr>Where we are (Action phase)</vt:lpstr>
      <vt:lpstr>Where we are (Action phase)</vt:lpstr>
      <vt:lpstr>Where we are going</vt:lpstr>
      <vt:lpstr>Where we are going</vt:lpstr>
      <vt:lpstr>Where we are going</vt:lpstr>
      <vt:lpstr>Communication Plan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Council</dc:title>
  <dc:creator>Revaux, Leslie L</dc:creator>
  <cp:lastModifiedBy>Akyea, Modei</cp:lastModifiedBy>
  <cp:revision>46</cp:revision>
  <dcterms:created xsi:type="dcterms:W3CDTF">2023-08-10T14:23:20Z</dcterms:created>
  <dcterms:modified xsi:type="dcterms:W3CDTF">2024-01-04T15:59:11Z</dcterms:modified>
</cp:coreProperties>
</file>